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70" r:id="rId4"/>
    <p:sldId id="262" r:id="rId5"/>
    <p:sldId id="268" r:id="rId6"/>
    <p:sldId id="269" r:id="rId7"/>
    <p:sldId id="263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E29"/>
    <a:srgbClr val="E3DD12"/>
    <a:srgbClr val="031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A0EEB-C323-4D48-A845-7D8139378F92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693D4-CAD2-42DA-828D-2F58B24D6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23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DD6-FE80-4D26-B6E1-74D32D1F7E3E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755A-0EEB-4873-9693-B342CF92C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55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DD6-FE80-4D26-B6E1-74D32D1F7E3E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755A-0EEB-4873-9693-B342CF92C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75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DD6-FE80-4D26-B6E1-74D32D1F7E3E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755A-0EEB-4873-9693-B342CF92C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4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DD6-FE80-4D26-B6E1-74D32D1F7E3E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755A-0EEB-4873-9693-B342CF92C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66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DD6-FE80-4D26-B6E1-74D32D1F7E3E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755A-0EEB-4873-9693-B342CF92C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4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DD6-FE80-4D26-B6E1-74D32D1F7E3E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755A-0EEB-4873-9693-B342CF92C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04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DD6-FE80-4D26-B6E1-74D32D1F7E3E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755A-0EEB-4873-9693-B342CF92C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02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DD6-FE80-4D26-B6E1-74D32D1F7E3E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755A-0EEB-4873-9693-B342CF92C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44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DD6-FE80-4D26-B6E1-74D32D1F7E3E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755A-0EEB-4873-9693-B342CF92C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2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DD6-FE80-4D26-B6E1-74D32D1F7E3E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755A-0EEB-4873-9693-B342CF92C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26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EDD6-FE80-4D26-B6E1-74D32D1F7E3E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755A-0EEB-4873-9693-B342CF92C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7EDD6-FE80-4D26-B6E1-74D32D1F7E3E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8755A-0EEB-4873-9693-B342CF92C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48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ocommunity.org/eventspages/revo_2019/programme/revo_2019__whats_on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eth@revocommunity.org" TargetMode="External"/><Relationship Id="rId2" Type="http://schemas.openxmlformats.org/officeDocument/2006/relationships/hyperlink" Target="https://www.revocommunity.org/eventspages/revo_2019/hom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812" y="5103022"/>
            <a:ext cx="56557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 with over 2,200+ senior decision makers from across the diverse and progressive retail property and placemaking industry.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21049"/>
          <a:stretch/>
        </p:blipFill>
        <p:spPr>
          <a:xfrm>
            <a:off x="6324600" y="1"/>
            <a:ext cx="5867400" cy="6849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812" y="4148915"/>
            <a:ext cx="9596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Learn. Do deals. Socialise</a:t>
            </a:r>
          </a:p>
          <a:p>
            <a:endParaRPr lang="en-GB" sz="28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812" y="2722256"/>
            <a:ext cx="679264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17-19 September</a:t>
            </a:r>
          </a:p>
          <a:p>
            <a:endParaRPr lang="en-GB" sz="5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Exhibition Centre Liverpool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89837"/>
            <a:ext cx="4419600" cy="192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1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54565" y="209257"/>
            <a:ext cx="6154835" cy="6188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b="1" dirty="0" smtClean="0">
                <a:solidFill>
                  <a:srgbClr val="031D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en-GB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GB" b="1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largest gathering of its kind in the </a:t>
            </a:r>
            <a:r>
              <a:rPr lang="en-GB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UK, bringing </a:t>
            </a:r>
            <a:r>
              <a:rPr lang="en-GB" b="1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together the sector’s key decision makers and dynamic businesses that together create, deliver, operate and occupy great places to live, work, shop, eat and be entertained. </a:t>
            </a:r>
            <a:endParaRPr lang="en-GB" dirty="0" smtClean="0">
              <a:solidFill>
                <a:srgbClr val="031D2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GB" dirty="0" smtClean="0">
              <a:solidFill>
                <a:srgbClr val="031D2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event attracts diverse sectors </a:t>
            </a:r>
            <a:r>
              <a:rPr lang="en-GB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including: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b="1" dirty="0" smtClean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GB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ommercial </a:t>
            </a: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residential investment </a:t>
            </a:r>
            <a:r>
              <a:rPr lang="en-GB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development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</a:t>
            </a: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out of town </a:t>
            </a:r>
            <a:r>
              <a:rPr lang="en-GB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leasing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GB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eal </a:t>
            </a: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estate equity </a:t>
            </a:r>
            <a:r>
              <a:rPr lang="en-GB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analysts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 </a:t>
            </a: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en-GB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retailers, including F&amp;B &amp;</a:t>
            </a:r>
            <a:r>
              <a:rPr lang="en-GB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leisure </a:t>
            </a:r>
            <a:r>
              <a:rPr lang="en-GB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operators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&amp; </a:t>
            </a: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infrastructure </a:t>
            </a:r>
            <a:r>
              <a:rPr lang="en-GB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companies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GB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ocal Authorities </a:t>
            </a: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en-GB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public sector </a:t>
            </a:r>
            <a:r>
              <a:rPr lang="en-GB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bodies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</a:t>
            </a: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experts</a:t>
            </a:r>
            <a:r>
              <a:rPr lang="en-GB" dirty="0"/>
              <a:t> - </a:t>
            </a: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hardware &amp;</a:t>
            </a:r>
            <a:r>
              <a:rPr lang="en-GB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 companies, data analysts &amp;</a:t>
            </a:r>
            <a:r>
              <a:rPr lang="en-GB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advisors.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…and </a:t>
            </a:r>
            <a:r>
              <a:rPr lang="en-GB" b="1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more to understand the complex and challenging market we all work in.</a:t>
            </a:r>
            <a:endParaRPr lang="en-GB" b="1" dirty="0">
              <a:solidFill>
                <a:srgbClr val="031D2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1" t="816" r="22183" b="-816"/>
          <a:stretch/>
        </p:blipFill>
        <p:spPr>
          <a:xfrm>
            <a:off x="0" y="0"/>
            <a:ext cx="5327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7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594" y="3769956"/>
            <a:ext cx="1309394" cy="480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82" y="4890712"/>
            <a:ext cx="1019205" cy="327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43" y="4795314"/>
            <a:ext cx="1201841" cy="3824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70" y="3795742"/>
            <a:ext cx="969021" cy="4527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090" y="3514937"/>
            <a:ext cx="578232" cy="6722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309" y="3901418"/>
            <a:ext cx="826065" cy="241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79" y="4783778"/>
            <a:ext cx="1014651" cy="488110"/>
          </a:xfrm>
          <a:prstGeom prst="rect">
            <a:avLst/>
          </a:prstGeom>
        </p:spPr>
      </p:pic>
      <p:pic>
        <p:nvPicPr>
          <p:cNvPr id="16" name="Picture 2" descr="Image result for argent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94" y="3769956"/>
            <a:ext cx="1120850" cy="44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egal and general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6" y="4725063"/>
            <a:ext cx="788660" cy="5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berdeen standard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7" y="3795742"/>
            <a:ext cx="1738552" cy="44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 and g real estate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50" y="4822159"/>
            <a:ext cx="852494" cy="52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ammers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10" y="3698591"/>
            <a:ext cx="557971" cy="55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grosvenor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22" y="3645999"/>
            <a:ext cx="1362025" cy="58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lated imag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05" y="4846820"/>
            <a:ext cx="1677469" cy="47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cbre 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4" y="6030975"/>
            <a:ext cx="1087549" cy="27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Image result for jll 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67" y="5931283"/>
            <a:ext cx="1042590" cy="4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Image result for cushman and wakefield 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334" y="5923341"/>
            <a:ext cx="1769369" cy="4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Image result for knight frank 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72" y="5940028"/>
            <a:ext cx="1138086" cy="42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Image result for savills log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129" y="5739110"/>
            <a:ext cx="740180" cy="7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6" descr="Image result for TIME retail partner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16" y="5792414"/>
            <a:ext cx="1440166" cy="63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8" descr="Image result for nash and bond logo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23" y="5745904"/>
            <a:ext cx="743214" cy="74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557" y="134153"/>
            <a:ext cx="11507430" cy="421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031D2F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Attendance.</a:t>
            </a:r>
          </a:p>
          <a:p>
            <a:r>
              <a:rPr lang="en-US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most senior decision makers from all </a:t>
            </a:r>
            <a:r>
              <a:rPr lang="en-US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 commercial and residential investors and developers</a:t>
            </a:r>
            <a:r>
              <a:rPr lang="en-US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their </a:t>
            </a:r>
            <a:r>
              <a:rPr lang="en-US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advisors</a:t>
            </a:r>
            <a:r>
              <a:rPr lang="en-US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authority </a:t>
            </a:r>
            <a:r>
              <a:rPr lang="en-US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leaders attend.</a:t>
            </a:r>
          </a:p>
          <a:p>
            <a:endParaRPr lang="en-US" dirty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2,200+ senior decision makers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500+ occupiers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260+ brands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community </a:t>
            </a:r>
          </a:p>
          <a:p>
            <a:endParaRPr lang="en-GB" dirty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500+ UK and international occupiers</a:t>
            </a:r>
            <a:r>
              <a:rPr lang="en-GB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attend, representing over 260 brands</a:t>
            </a:r>
            <a:r>
              <a:rPr lang="en-GB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GB" dirty="0" smtClean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some of our attending owners, developers, advisors and occupiers: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capital and regional log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87" y="3698592"/>
            <a:ext cx="1563239" cy="6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Queensberry Logo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79" y="4931339"/>
            <a:ext cx="1592411" cy="35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Image result for quintain logo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96" y="4768637"/>
            <a:ext cx="1160031" cy="43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2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0547" y="746728"/>
            <a:ext cx="11513975" cy="5855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031D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should you attend?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800" b="1" dirty="0" smtClean="0">
              <a:solidFill>
                <a:srgbClr val="031D2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31D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 the landscape we work in has changed. Not a cyclical bubble but a structural earthquake.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2000" dirty="0" smtClean="0">
              <a:solidFill>
                <a:srgbClr val="031D2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31D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industry is changing. The way people shop is changing – no longer just for goods but for experience. </a:t>
            </a:r>
            <a:r>
              <a:rPr lang="en-US" sz="2000" dirty="0" smtClean="0">
                <a:solidFill>
                  <a:srgbClr val="031D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over-supply of retail space has become clear and as an industry we are re-purposing and transforming spaces and places to deliver formats and experiences that are relevant, vibrant and engaging to our customers and our wider communities.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2000" dirty="0" smtClean="0">
              <a:solidFill>
                <a:srgbClr val="031D2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ideas. New players. New solutions</a:t>
            </a:r>
            <a:r>
              <a:rPr lang="en-GB" sz="2000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Industry leaders must find new ways of working and engaging with </a:t>
            </a:r>
            <a:r>
              <a:rPr lang="en-GB" sz="20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parts </a:t>
            </a:r>
            <a:r>
              <a:rPr lang="en-GB" sz="2000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community in order to plot their way to more dynamic, mixed-use solutions</a:t>
            </a:r>
            <a:r>
              <a:rPr lang="en-GB" sz="20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2000" b="1" dirty="0" smtClean="0">
              <a:solidFill>
                <a:srgbClr val="031D2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31D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Plus: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000" dirty="0" smtClean="0">
                <a:solidFill>
                  <a:srgbClr val="031D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lock up 19 CPD hours by attending first rate speaker sessions.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400" b="1" dirty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31D2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all counts.</a:t>
            </a:r>
          </a:p>
        </p:txBody>
      </p:sp>
    </p:spTree>
    <p:extLst>
      <p:ext uri="{BB962C8B-B14F-4D97-AF65-F5344CB8AC3E}">
        <p14:creationId xmlns:p14="http://schemas.microsoft.com/office/powerpoint/2010/main" val="424869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1282" y="746727"/>
            <a:ext cx="565509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Ticket Prices:</a:t>
            </a:r>
            <a:endParaRPr lang="en-US" sz="2800" b="1" dirty="0" smtClean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ember </a:t>
            </a:r>
            <a:r>
              <a:rPr lang="en-US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tickets available for only </a:t>
            </a:r>
            <a:r>
              <a:rPr lang="en-US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£495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/>
            <a:endParaRPr lang="en-US" dirty="0" smtClean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Non-member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tickets are a little more at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£550.</a:t>
            </a:r>
          </a:p>
          <a:p>
            <a:pPr lvl="0"/>
            <a:endPara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Tickets for all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30s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available for only </a:t>
            </a:r>
            <a:r>
              <a:rPr lang="en-US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£99</a:t>
            </a:r>
            <a:r>
              <a:rPr lang="en-US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£175 </a:t>
            </a:r>
            <a:r>
              <a:rPr lang="en-US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sector </a:t>
            </a:r>
            <a:r>
              <a:rPr lang="en-US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representatives </a:t>
            </a:r>
          </a:p>
          <a:p>
            <a:pPr lvl="0"/>
            <a:endParaRPr lang="en-US" dirty="0" smtClean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Occupiers attend for free! </a:t>
            </a:r>
          </a:p>
          <a:p>
            <a:pPr lvl="0"/>
            <a:endParaRPr lang="en-GB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301" cy="6858000"/>
          </a:xfrm>
          <a:prstGeom prst="rect">
            <a:avLst/>
          </a:prstGeom>
        </p:spPr>
      </p:pic>
      <p:sp>
        <p:nvSpPr>
          <p:cNvPr id="2" name="5-Point Star 1"/>
          <p:cNvSpPr/>
          <p:nvPr/>
        </p:nvSpPr>
        <p:spPr>
          <a:xfrm>
            <a:off x="7912101" y="3314700"/>
            <a:ext cx="3917256" cy="3416300"/>
          </a:xfrm>
          <a:prstGeom prst="star5">
            <a:avLst/>
          </a:prstGeom>
          <a:solidFill>
            <a:srgbClr val="E3DD12"/>
          </a:solidFill>
          <a:ln>
            <a:solidFill>
              <a:srgbClr val="E3DD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E3DD12"/>
                </a:solidFill>
              </a:ln>
              <a:solidFill>
                <a:srgbClr val="E3DD1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2029" y="4642534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131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 members benefit from the Revo member </a:t>
            </a:r>
          </a:p>
          <a:p>
            <a:pPr algn="ctr"/>
            <a:r>
              <a:rPr lang="en-GB" b="1" dirty="0" smtClean="0">
                <a:solidFill>
                  <a:srgbClr val="131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</a:t>
            </a:r>
            <a:endParaRPr lang="en-GB" b="1" dirty="0">
              <a:solidFill>
                <a:srgbClr val="131E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39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6" t="-272" r="10458" b="272"/>
          <a:stretch/>
        </p:blipFill>
        <p:spPr>
          <a:xfrm>
            <a:off x="7662369" y="-18661"/>
            <a:ext cx="4529631" cy="68766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513" y="307779"/>
            <a:ext cx="7264488" cy="5996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Learn.</a:t>
            </a:r>
          </a:p>
          <a:p>
            <a:endParaRPr lang="en-US" sz="400" b="1" dirty="0" smtClean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en-US" sz="1400" b="1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 bold and challenging debate from a programme as diverse as the industry we represent. </a:t>
            </a:r>
            <a:endParaRPr lang="en-US" sz="1400" b="1" dirty="0" smtClean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endParaRPr lang="en-US" sz="1400" b="1" dirty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en-US" sz="1400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Reaching out beyond retail.</a:t>
            </a:r>
          </a:p>
          <a:p>
            <a:pPr fontAlgn="base"/>
            <a:endParaRPr lang="en-US" sz="1400" dirty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en-GB" sz="1400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Bringing together the latest thinking on mixed use, repurposing, sustainability and reimagining property for the future.  Our two-day insights programme will explore new ideas, new ways of thinking and new </a:t>
            </a:r>
            <a:r>
              <a:rPr lang="en-GB" sz="14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partnerships</a:t>
            </a:r>
            <a:r>
              <a:rPr lang="en-GB" sz="1400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1400" dirty="0" smtClean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endParaRPr lang="en-US" sz="1400" dirty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b="1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some of our speakers to date:</a:t>
            </a:r>
          </a:p>
          <a:p>
            <a:pPr>
              <a:spcAft>
                <a:spcPts val="200"/>
              </a:spcAft>
            </a:pPr>
            <a:endParaRPr lang="en-US" sz="1400" dirty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Miya Knights, Author, Editor &amp; Head of Insights, Eagle Eye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Steve </a:t>
            </a:r>
            <a:r>
              <a:rPr lang="en-US" sz="1400" dirty="0" err="1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Rotheram</a:t>
            </a:r>
            <a:r>
              <a:rPr lang="en-US" sz="14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Metro Mayor of Liverpool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Madeleine McDougall, MD, Global Head of Real Estate &amp; Housing, Lloyd’s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Timpson OBE, Chief Executive, Timpson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 Fowler, General Manager – CSR &amp; Technical Planning, DPD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Julian Burnett, VP Global Markets Distribution Sector, IBM,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Natasha Patel, Associate Director, KPMG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Keith </a:t>
            </a:r>
            <a:r>
              <a:rPr lang="en-US" sz="1400" dirty="0" err="1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Pullinger</a:t>
            </a:r>
            <a:r>
              <a:rPr lang="en-US" sz="14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CEO, Light Cinemas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Anna </a:t>
            </a:r>
            <a:r>
              <a:rPr lang="en-US" sz="1400" dirty="0" err="1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McChesney</a:t>
            </a:r>
            <a:r>
              <a:rPr lang="en-US" sz="1400" dirty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-Gordon, Senior </a:t>
            </a:r>
            <a:r>
              <a:rPr lang="en-US" sz="14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Consultant, The Social Value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Jools </a:t>
            </a:r>
            <a:r>
              <a:rPr lang="en-US" sz="1400" dirty="0" err="1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Whitehorn</a:t>
            </a:r>
            <a:r>
              <a:rPr lang="en-US" sz="14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Founder, Whistle Punk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Davy, Founder &amp; CEO, </a:t>
            </a:r>
            <a:r>
              <a:rPr lang="en-US" sz="1400" dirty="0" err="1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Futurecity</a:t>
            </a:r>
            <a:r>
              <a:rPr lang="en-US" sz="14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400" dirty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400" dirty="0" smtClean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400" dirty="0" smtClean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400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Take a look </a:t>
            </a:r>
            <a:r>
              <a:rPr lang="en-US" sz="14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our full </a:t>
            </a:r>
            <a:r>
              <a:rPr lang="en-US" sz="1400" dirty="0" err="1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1400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activity.</a:t>
            </a:r>
            <a:endParaRPr lang="en-US" sz="1400" dirty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82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755" y="897922"/>
            <a:ext cx="5615110" cy="396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Deals.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800" b="1" dirty="0" smtClean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effective ready-built exhibition formats. Prices start from only £4,999, including 4 attendance tickets.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 smtClean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brand new floor plan offering equal prime location opportunity to businesses large and small. </a:t>
            </a:r>
            <a:endParaRPr lang="en-US" b="1" dirty="0" smtClean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Plus, start planning your meetings in advance through our online attendee connection portal</a:t>
            </a:r>
            <a:r>
              <a:rPr lang="en-US" b="1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9" b="5328"/>
          <a:stretch/>
        </p:blipFill>
        <p:spPr>
          <a:xfrm>
            <a:off x="6827728" y="0"/>
            <a:ext cx="5379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0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6107" y="677055"/>
            <a:ext cx="638921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Socialise</a:t>
            </a: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n-US" sz="28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outside London brings wider opportunities. </a:t>
            </a:r>
          </a:p>
          <a:p>
            <a:endPara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launch party on the evening of Tuesday 17 September will kick-start the networking in earnest.</a:t>
            </a:r>
          </a:p>
          <a:p>
            <a:endPara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charge for this event, it’s included within the ticket price!</a:t>
            </a:r>
          </a:p>
          <a:p>
            <a:endParaRPr lang="en-US" sz="2000" dirty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/>
          <a:stretch/>
        </p:blipFill>
        <p:spPr>
          <a:xfrm>
            <a:off x="7641182" y="0"/>
            <a:ext cx="4550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3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90520" y="443567"/>
            <a:ext cx="665391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you know…? </a:t>
            </a:r>
          </a:p>
          <a:p>
            <a:endParaRPr lang="en-US" sz="2800" b="1" dirty="0" smtClean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penny of every pound we generate is reinvested back into our community.</a:t>
            </a:r>
          </a:p>
          <a:p>
            <a:endParaRPr lang="en-US" dirty="0" smtClean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means the revenues we generate from our commercial activities, such as events like this, enable us to create products and services that support individuals, companies and the wider sector – for example education and training, research, lobbying, achieving policy change, raising industry standards and improving understanding of our market.</a:t>
            </a:r>
          </a:p>
          <a:p>
            <a:endParaRPr lang="en-US" sz="2000" dirty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Making a real difference to our entire community.</a:t>
            </a:r>
          </a:p>
          <a:p>
            <a:endParaRPr lang="en-US" sz="1400" b="1" dirty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more about the UK’s largest retail property and placemaking event </a:t>
            </a:r>
            <a:r>
              <a:rPr lang="en-US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here</a:t>
            </a:r>
            <a:r>
              <a:rPr lang="en-US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n-US" sz="2000" b="1" dirty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out </a:t>
            </a:r>
            <a:r>
              <a:rPr lang="en-US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and book your place: </a:t>
            </a:r>
          </a:p>
          <a:p>
            <a:r>
              <a:rPr lang="en-US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beth@revocommunity.org</a:t>
            </a:r>
            <a:endParaRPr lang="en-US" b="1" dirty="0" smtClean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T: 0207 227 </a:t>
            </a:r>
            <a:r>
              <a:rPr lang="en-US" b="1" dirty="0" smtClean="0">
                <a:solidFill>
                  <a:srgbClr val="031D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3457</a:t>
            </a:r>
            <a:endParaRPr lang="en-US" b="1" dirty="0" smtClean="0">
              <a:solidFill>
                <a:srgbClr val="031D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5"/>
          <a:stretch/>
        </p:blipFill>
        <p:spPr>
          <a:xfrm>
            <a:off x="1" y="0"/>
            <a:ext cx="4721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718</Words>
  <Application>Microsoft Office PowerPoint</Application>
  <PresentationFormat>Widescreen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Amazon.com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Viastak</dc:creator>
  <cp:lastModifiedBy>Beth Beeson</cp:lastModifiedBy>
  <cp:revision>41</cp:revision>
  <dcterms:created xsi:type="dcterms:W3CDTF">2018-05-18T08:37:00Z</dcterms:created>
  <dcterms:modified xsi:type="dcterms:W3CDTF">2019-08-01T06:27:44Z</dcterms:modified>
</cp:coreProperties>
</file>