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2" d="100"/>
          <a:sy n="62" d="100"/>
        </p:scale>
        <p:origin x="-317" y="2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F941-37CB-49ED-9AE6-6F90B8921790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D328-6269-4957-9D97-C87F72CC2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301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F941-37CB-49ED-9AE6-6F90B8921790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D328-6269-4957-9D97-C87F72CC2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978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F941-37CB-49ED-9AE6-6F90B8921790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D328-6269-4957-9D97-C87F72CC2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943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F941-37CB-49ED-9AE6-6F90B8921790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D328-6269-4957-9D97-C87F72CC2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331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F941-37CB-49ED-9AE6-6F90B8921790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D328-6269-4957-9D97-C87F72CC2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470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F941-37CB-49ED-9AE6-6F90B8921790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D328-6269-4957-9D97-C87F72CC2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717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F941-37CB-49ED-9AE6-6F90B8921790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D328-6269-4957-9D97-C87F72CC2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655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F941-37CB-49ED-9AE6-6F90B8921790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D328-6269-4957-9D97-C87F72CC2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49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F941-37CB-49ED-9AE6-6F90B8921790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D328-6269-4957-9D97-C87F72CC2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997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F941-37CB-49ED-9AE6-6F90B8921790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D328-6269-4957-9D97-C87F72CC2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79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F941-37CB-49ED-9AE6-6F90B8921790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D328-6269-4957-9D97-C87F72CC2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881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5F941-37CB-49ED-9AE6-6F90B8921790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1D328-6269-4957-9D97-C87F72CC2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48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4001" y="2923821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2A2066"/>
                </a:solidFill>
                <a:latin typeface="Arial" charset="0"/>
                <a:ea typeface="Arial" charset="0"/>
                <a:cs typeface="Arial" charset="0"/>
              </a:rPr>
              <a:t>Will McKee</a:t>
            </a:r>
          </a:p>
          <a:p>
            <a:pPr algn="ctr"/>
            <a:r>
              <a:rPr lang="en-US" sz="2400" dirty="0">
                <a:solidFill>
                  <a:srgbClr val="2A2066"/>
                </a:solidFill>
                <a:latin typeface="Arial" charset="0"/>
                <a:ea typeface="Arial" charset="0"/>
                <a:cs typeface="Arial" charset="0"/>
              </a:rPr>
              <a:t>Chief Executive - AR</a:t>
            </a:r>
          </a:p>
          <a:p>
            <a:pPr algn="ctr"/>
            <a:endParaRPr lang="en-US" sz="3600" b="1" dirty="0">
              <a:solidFill>
                <a:srgbClr val="2A2066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endParaRPr lang="en-US" sz="3600" b="1" dirty="0">
              <a:solidFill>
                <a:srgbClr val="2A2066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4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81867" y="1466248"/>
            <a:ext cx="7586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2A2066"/>
                </a:solidFill>
                <a:latin typeface="Arial" charset="0"/>
                <a:ea typeface="Arial" charset="0"/>
                <a:cs typeface="Arial" charset="0"/>
              </a:rPr>
              <a:t>Principal Activities</a:t>
            </a:r>
            <a:endParaRPr lang="en-US" sz="4000" b="1" dirty="0">
              <a:solidFill>
                <a:srgbClr val="2A206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3999" y="2254918"/>
            <a:ext cx="914400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32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Lobbying &amp; Research </a:t>
            </a:r>
          </a:p>
          <a:p>
            <a:r>
              <a:rPr lang="en-GB" altLang="en-US" sz="32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 development  </a:t>
            </a:r>
          </a:p>
          <a:p>
            <a:r>
              <a:rPr lang="en-GB" altLang="en-US" sz="32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Networking</a:t>
            </a:r>
          </a:p>
          <a:p>
            <a:r>
              <a:rPr lang="en-GB" altLang="en-US" sz="32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Charitable activities</a:t>
            </a:r>
          </a:p>
          <a:p>
            <a:pPr>
              <a:buFontTx/>
              <a:buAutoNum type="arabicPeriod"/>
            </a:pPr>
            <a:endParaRPr lang="en-GB" altLang="en-US" sz="3200" dirty="0">
              <a:solidFill>
                <a:srgbClr val="002A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46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81867" y="1466248"/>
            <a:ext cx="7586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2A2066"/>
                </a:solidFill>
                <a:latin typeface="Arial" charset="0"/>
                <a:ea typeface="Arial" charset="0"/>
                <a:cs typeface="Arial" charset="0"/>
              </a:rPr>
              <a:t>Membership…..</a:t>
            </a:r>
            <a:endParaRPr lang="en-US" sz="4000" b="1" dirty="0">
              <a:solidFill>
                <a:srgbClr val="2A206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81867" y="2254918"/>
            <a:ext cx="75861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altLang="en-US" sz="32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Continues </a:t>
            </a:r>
            <a:r>
              <a:rPr lang="en-GB" altLang="en-US" sz="3200" dirty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grow</a:t>
            </a:r>
          </a:p>
          <a:p>
            <a:pPr>
              <a:defRPr/>
            </a:pPr>
            <a:r>
              <a:rPr lang="en-GB" altLang="en-US" sz="32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1126 </a:t>
            </a:r>
            <a:r>
              <a:rPr lang="en-GB" altLang="en-US" sz="3200" dirty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 </a:t>
            </a:r>
          </a:p>
          <a:p>
            <a:pPr>
              <a:defRPr/>
            </a:pPr>
            <a:r>
              <a:rPr lang="en-GB" altLang="en-US" sz="3200" dirty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	</a:t>
            </a:r>
            <a:r>
              <a:rPr lang="en-GB" altLang="en-US" sz="32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19% </a:t>
            </a:r>
            <a:r>
              <a:rPr lang="en-GB" altLang="en-US" sz="3200" dirty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owners and investors </a:t>
            </a:r>
          </a:p>
          <a:p>
            <a:pPr>
              <a:defRPr/>
            </a:pPr>
            <a:r>
              <a:rPr lang="en-GB" altLang="en-US" sz="3200" dirty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	</a:t>
            </a:r>
            <a:r>
              <a:rPr lang="en-GB" altLang="en-US" sz="32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18% </a:t>
            </a:r>
            <a:r>
              <a:rPr lang="en-GB" altLang="en-US" sz="3200" dirty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occupiers </a:t>
            </a:r>
          </a:p>
          <a:p>
            <a:pPr>
              <a:defRPr/>
            </a:pPr>
            <a:r>
              <a:rPr lang="en-GB" altLang="en-US" sz="3200" dirty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	</a:t>
            </a:r>
            <a:r>
              <a:rPr lang="en-GB" altLang="en-US" sz="32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63% </a:t>
            </a:r>
            <a:r>
              <a:rPr lang="en-GB" altLang="en-US" sz="3200" dirty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agents/advisers </a:t>
            </a:r>
          </a:p>
          <a:p>
            <a:pPr>
              <a:defRPr/>
            </a:pPr>
            <a:r>
              <a:rPr lang="en-GB" altLang="en-US" sz="32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</a:t>
            </a:r>
            <a:r>
              <a:rPr lang="en-GB" altLang="en-US" sz="3200" dirty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Junior AR </a:t>
            </a:r>
            <a:r>
              <a:rPr lang="en-GB" altLang="en-US" sz="32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  <a:endParaRPr lang="en-GB" altLang="en-US" sz="3200" dirty="0">
              <a:solidFill>
                <a:srgbClr val="002A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911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81867" y="1466248"/>
            <a:ext cx="7586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2A2066"/>
                </a:solidFill>
                <a:latin typeface="Arial" charset="0"/>
                <a:ea typeface="Arial" charset="0"/>
                <a:cs typeface="Arial" charset="0"/>
              </a:rPr>
              <a:t>Development &amp; Networking</a:t>
            </a:r>
            <a:endParaRPr lang="en-US" sz="4000" b="1" dirty="0">
              <a:solidFill>
                <a:srgbClr val="2A206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81867" y="2254918"/>
            <a:ext cx="75861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32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Conference </a:t>
            </a:r>
            <a:r>
              <a:rPr lang="en-GB" altLang="en-US" sz="20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(400+ attendees with </a:t>
            </a:r>
            <a:r>
              <a:rPr lang="en-GB" altLang="en-US" sz="20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 </a:t>
            </a:r>
            <a:r>
              <a:rPr lang="en-GB" altLang="en-US" sz="20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retailers)</a:t>
            </a:r>
          </a:p>
          <a:p>
            <a:r>
              <a:rPr lang="en-GB" altLang="en-US" sz="32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AGM  </a:t>
            </a:r>
            <a:r>
              <a:rPr lang="en-GB" altLang="en-US" sz="24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4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en-GB" altLang="en-US" sz="24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attendees)</a:t>
            </a:r>
          </a:p>
          <a:p>
            <a:r>
              <a:rPr lang="en-GB" altLang="en-US" sz="32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</a:t>
            </a:r>
            <a:r>
              <a:rPr lang="en-US" altLang="en-US" sz="32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altLang="en-US" sz="3200" dirty="0" err="1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ebate</a:t>
            </a:r>
            <a:r>
              <a:rPr lang="en-GB" altLang="en-US" sz="32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(120 </a:t>
            </a:r>
            <a:r>
              <a:rPr lang="en-GB" altLang="en-US" sz="24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attendees)</a:t>
            </a:r>
          </a:p>
          <a:p>
            <a:r>
              <a:rPr lang="en-GB" altLang="en-US" sz="32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Xmas Lunch </a:t>
            </a:r>
            <a:r>
              <a:rPr lang="en-GB" altLang="en-US" sz="24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altLang="en-US" sz="24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1100 </a:t>
            </a:r>
            <a:r>
              <a:rPr lang="en-GB" altLang="en-US" sz="24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attendees)</a:t>
            </a:r>
          </a:p>
          <a:p>
            <a:r>
              <a:rPr lang="en-GB" altLang="en-US" sz="32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Sporting/Activity &amp; Networking </a:t>
            </a:r>
            <a:r>
              <a:rPr lang="en-GB" altLang="en-US" sz="32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events</a:t>
            </a:r>
          </a:p>
          <a:p>
            <a:r>
              <a:rPr lang="en-GB" altLang="en-US" sz="32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 </a:t>
            </a:r>
            <a:r>
              <a:rPr lang="en-GB" altLang="en-US" sz="32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Handbook/Website/Newsletter</a:t>
            </a:r>
            <a:endParaRPr lang="en-GB" altLang="en-US" sz="3200" dirty="0" smtClean="0">
              <a:solidFill>
                <a:srgbClr val="002A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4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81867" y="1466248"/>
            <a:ext cx="7586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2A2066"/>
                </a:solidFill>
                <a:latin typeface="Arial" charset="0"/>
                <a:ea typeface="Arial" charset="0"/>
                <a:cs typeface="Arial" charset="0"/>
              </a:rPr>
              <a:t>Charity Fundraising</a:t>
            </a:r>
            <a:endParaRPr lang="en-US" sz="4000" b="1" dirty="0">
              <a:solidFill>
                <a:srgbClr val="2A206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81867" y="2254918"/>
            <a:ext cx="75861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32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fund raising </a:t>
            </a:r>
            <a:r>
              <a:rPr lang="en-GB" altLang="en-US" sz="32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events including</a:t>
            </a:r>
            <a:endParaRPr lang="en-GB" altLang="en-US" sz="3200" dirty="0" smtClean="0">
              <a:solidFill>
                <a:srgbClr val="002A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32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Xmas Charity Lunch </a:t>
            </a:r>
            <a:endParaRPr lang="en-GB" altLang="en-US" sz="3200" dirty="0" smtClean="0">
              <a:solidFill>
                <a:srgbClr val="002A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32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</a:t>
            </a:r>
            <a:r>
              <a:rPr lang="en-GB" altLang="en-US" sz="32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goes to core charity (Variety Club)</a:t>
            </a:r>
          </a:p>
          <a:p>
            <a:r>
              <a:rPr lang="en-GB" altLang="en-US" sz="32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25% for member requests</a:t>
            </a:r>
          </a:p>
          <a:p>
            <a:r>
              <a:rPr lang="en-GB" altLang="en-US" sz="32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 only a conduit for charity money</a:t>
            </a:r>
          </a:p>
        </p:txBody>
      </p:sp>
    </p:spTree>
    <p:extLst>
      <p:ext uri="{BB962C8B-B14F-4D97-AF65-F5344CB8AC3E}">
        <p14:creationId xmlns:p14="http://schemas.microsoft.com/office/powerpoint/2010/main" val="228065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81867" y="1466248"/>
            <a:ext cx="7586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2A2066"/>
                </a:solidFill>
                <a:latin typeface="Arial" charset="0"/>
                <a:ea typeface="Arial" charset="0"/>
                <a:cs typeface="Arial" charset="0"/>
              </a:rPr>
              <a:t>Lobbying Responses Made</a:t>
            </a:r>
            <a:endParaRPr lang="en-US" sz="4000" b="1" dirty="0">
              <a:solidFill>
                <a:srgbClr val="2A206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81867" y="2254918"/>
            <a:ext cx="758613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24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Rates</a:t>
            </a:r>
          </a:p>
          <a:p>
            <a:r>
              <a:rPr lang="en-GB" altLang="en-US" sz="24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Consultation on Planning</a:t>
            </a:r>
          </a:p>
          <a:p>
            <a:r>
              <a:rPr lang="en-GB" altLang="en-US" sz="24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Compulsory Purchase</a:t>
            </a:r>
          </a:p>
          <a:p>
            <a:r>
              <a:rPr lang="en-GB" altLang="en-US" sz="24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Energy Efficiency Taxation</a:t>
            </a:r>
          </a:p>
          <a:p>
            <a:r>
              <a:rPr lang="en-GB" altLang="en-US" sz="24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CIL Regulations </a:t>
            </a:r>
          </a:p>
          <a:p>
            <a:r>
              <a:rPr lang="en-GB" altLang="en-US" sz="24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 EIA Regulations</a:t>
            </a:r>
          </a:p>
          <a:p>
            <a:r>
              <a:rPr lang="en-GB" altLang="en-US" sz="24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Built Environment (House of Lords)</a:t>
            </a:r>
          </a:p>
          <a:p>
            <a:r>
              <a:rPr lang="en-GB" altLang="en-US" sz="24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Housing &amp; Planning Bill</a:t>
            </a:r>
          </a:p>
          <a:p>
            <a:r>
              <a:rPr lang="en-GB" altLang="en-US" sz="24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Development Plans</a:t>
            </a:r>
          </a:p>
          <a:p>
            <a:r>
              <a:rPr lang="en-GB" altLang="en-US" sz="24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Sunday Trading</a:t>
            </a:r>
          </a:p>
        </p:txBody>
      </p:sp>
    </p:spTree>
    <p:extLst>
      <p:ext uri="{BB962C8B-B14F-4D97-AF65-F5344CB8AC3E}">
        <p14:creationId xmlns:p14="http://schemas.microsoft.com/office/powerpoint/2010/main" val="3580694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81867" y="1466248"/>
            <a:ext cx="7586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2A2066"/>
                </a:solidFill>
                <a:latin typeface="Arial" charset="0"/>
                <a:ea typeface="Arial" charset="0"/>
                <a:cs typeface="Arial" charset="0"/>
              </a:rPr>
              <a:t>Research</a:t>
            </a:r>
            <a:endParaRPr lang="en-US" sz="4000" b="1" dirty="0">
              <a:solidFill>
                <a:srgbClr val="2A206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81867" y="2254918"/>
            <a:ext cx="758613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32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Periodical:</a:t>
            </a:r>
          </a:p>
          <a:p>
            <a:r>
              <a:rPr lang="en-GB" altLang="en-US" sz="3200" dirty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altLang="en-US" sz="24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 Sheet of key financial data</a:t>
            </a:r>
          </a:p>
          <a:p>
            <a:r>
              <a:rPr lang="en-GB" altLang="en-US" sz="2400" dirty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altLang="en-US" sz="24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contribution of the sector</a:t>
            </a:r>
          </a:p>
          <a:p>
            <a:r>
              <a:rPr lang="en-GB" altLang="en-US" sz="32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Topics:</a:t>
            </a:r>
          </a:p>
          <a:p>
            <a:r>
              <a:rPr lang="en-GB" altLang="en-US" sz="32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altLang="en-US" sz="24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Employment in our sector (750,000-800,000)</a:t>
            </a:r>
          </a:p>
          <a:p>
            <a:r>
              <a:rPr lang="en-GB" altLang="en-US" sz="32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Current/Future Projects:</a:t>
            </a:r>
          </a:p>
          <a:p>
            <a:r>
              <a:rPr lang="en-GB" altLang="en-US" sz="3200" dirty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altLang="en-US" sz="24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‘Green’ property priorities of members</a:t>
            </a:r>
          </a:p>
          <a:p>
            <a:r>
              <a:rPr lang="en-GB" altLang="en-US" sz="2400" dirty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altLang="en-US" sz="2400" dirty="0" smtClean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Refreshed economic contribution of sector</a:t>
            </a:r>
          </a:p>
        </p:txBody>
      </p:sp>
    </p:spTree>
    <p:extLst>
      <p:ext uri="{BB962C8B-B14F-4D97-AF65-F5344CB8AC3E}">
        <p14:creationId xmlns:p14="http://schemas.microsoft.com/office/powerpoint/2010/main" val="916249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131</Words>
  <Application>Microsoft Office PowerPoint</Application>
  <PresentationFormat>Custom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</dc:creator>
  <cp:lastModifiedBy>Louise Oliver</cp:lastModifiedBy>
  <cp:revision>8</cp:revision>
  <dcterms:created xsi:type="dcterms:W3CDTF">2016-04-19T11:22:04Z</dcterms:created>
  <dcterms:modified xsi:type="dcterms:W3CDTF">2016-04-19T13:34:28Z</dcterms:modified>
</cp:coreProperties>
</file>